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363" r:id="rId3"/>
    <p:sldId id="365" r:id="rId4"/>
    <p:sldId id="364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3369" autoAdjust="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6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6E09-9ADD-46E4-A3AE-E32262C024F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46FA8-D0F2-473B-9879-D4781181CE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43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0E6F-7D47-4985-95D6-094E620C21E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189C-86C1-432D-B0F7-123038BD9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04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BD3DC-3C96-4D72-9FD3-913075830DD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B3C8-51FE-4F26-AB26-3E02502E1F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601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6E09-9ADD-46E4-A3AE-E32262C024F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46FA8-D0F2-473B-9879-D4781181CE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43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8763-F077-4183-A6B2-7961E0F9E42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A6E3-1573-40B5-91C6-C121A2C86D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095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7DAD-A308-45C6-9FF3-CD423F519E7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CAF2-15C2-467C-807A-5DD16DCE16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35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39FD-1AD6-4E3B-A67F-51931B0D52F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5F94-6F1D-4505-BB89-B101E31B9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14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EC36-0B6B-46EB-B9DE-38874F789CA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1E22C-E204-4C00-A2FA-ADC44898CA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225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60881-5D13-47AD-BE24-4C112DA6B0E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8A37-6B32-4B89-B5DB-A59CDCACCB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056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F5F6-EA53-4200-BDEF-13ECE95B92F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4C6B-EE88-4C15-B0AA-8E90E2CA1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7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A3FB-A880-4EDC-A4EC-2E89367E6CB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4EAFD-DDFF-465F-8987-6EE92C302E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8763-F077-4183-A6B2-7961E0F9E42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A6E3-1573-40B5-91C6-C121A2C86D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09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EE89-8BD0-4EE2-A5ED-35A64FAE15F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3F2C-FCE7-4DCB-B27E-C4B945B686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731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0E6F-7D47-4985-95D6-094E620C21E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189C-86C1-432D-B0F7-123038BD9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047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BD3DC-3C96-4D72-9FD3-913075830DD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B3C8-51FE-4F26-AB26-3E02502E1F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601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7DAD-A308-45C6-9FF3-CD423F519E7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CAF2-15C2-467C-807A-5DD16DCE16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35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39FD-1AD6-4E3B-A67F-51931B0D52F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5F94-6F1D-4505-BB89-B101E31B9D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14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EC36-0B6B-46EB-B9DE-38874F789CA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1E22C-E204-4C00-A2FA-ADC44898CA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22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60881-5D13-47AD-BE24-4C112DA6B0E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8A37-6B32-4B89-B5DB-A59CDCACCB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05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F5F6-EA53-4200-BDEF-13ECE95B92F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4C6B-EE88-4C15-B0AA-8E90E2CA1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7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A3FB-A880-4EDC-A4EC-2E89367E6CB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4EAFD-DDFF-465F-8987-6EE92C302E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1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EE89-8BD0-4EE2-A5ED-35A64FAE15F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3F2C-FCE7-4DCB-B27E-C4B945B686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73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813732-9FD5-4EA7-9F0F-2FB2B6A04F3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72AB3E-0E4F-483B-A209-849702187C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62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813732-9FD5-4EA7-9F0F-2FB2B6A04F3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72AB3E-0E4F-483B-A209-849702187C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62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12968" cy="1470025"/>
          </a:xfrm>
        </p:spPr>
        <p:txBody>
          <a:bodyPr/>
          <a:lstStyle/>
          <a:p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«ЯМАЛ-ВЧЕРА, </a:t>
            </a:r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Ямал–сегодня</a:t>
            </a:r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, </a:t>
            </a:r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Ямал-завтра</a:t>
            </a:r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onsolas"/>
              </a:rPr>
              <a:t>…»</a:t>
            </a:r>
            <a:endParaRPr lang="ru-RU" alt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920880" cy="1752600"/>
          </a:xfrm>
        </p:spPr>
        <p:txBody>
          <a:bodyPr/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ct val="95000"/>
            </a:pPr>
            <a:r>
              <a:rPr lang="ru-RU" sz="2400" b="1" u="sng" dirty="0" smtClean="0">
                <a:solidFill>
                  <a:srgbClr val="002060"/>
                </a:solidFill>
                <a:latin typeface="Corbel"/>
              </a:rPr>
              <a:t>Авторы проекта</a:t>
            </a:r>
            <a:r>
              <a:rPr lang="ru-RU" sz="2400" b="1" dirty="0" smtClean="0">
                <a:solidFill>
                  <a:srgbClr val="002060"/>
                </a:solidFill>
                <a:latin typeface="Corbel"/>
              </a:rPr>
              <a:t>: </a:t>
            </a:r>
            <a:r>
              <a:rPr lang="ru-RU" sz="2400" b="1" dirty="0">
                <a:solidFill>
                  <a:srgbClr val="002060"/>
                </a:solidFill>
                <a:latin typeface="Corbel"/>
              </a:rPr>
              <a:t>Мамедова </a:t>
            </a:r>
            <a:r>
              <a:rPr lang="ru-RU" sz="2400" b="1" dirty="0" err="1" smtClean="0">
                <a:solidFill>
                  <a:srgbClr val="002060"/>
                </a:solidFill>
                <a:latin typeface="Corbel"/>
              </a:rPr>
              <a:t>Сидига</a:t>
            </a:r>
            <a:r>
              <a:rPr lang="ru-RU" sz="2400" b="1" dirty="0" smtClean="0">
                <a:solidFill>
                  <a:srgbClr val="002060"/>
                </a:solidFill>
                <a:latin typeface="Corbel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Corbel"/>
              </a:rPr>
              <a:t>Ниямеддиновна</a:t>
            </a:r>
            <a:endParaRPr lang="ru-RU" sz="2400" b="1" dirty="0" smtClean="0">
              <a:solidFill>
                <a:srgbClr val="002060"/>
              </a:solidFill>
              <a:latin typeface="Corbel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ct val="95000"/>
            </a:pPr>
            <a:r>
              <a:rPr lang="ru-RU" sz="2400" b="1" dirty="0" err="1" smtClean="0">
                <a:solidFill>
                  <a:srgbClr val="002060"/>
                </a:solidFill>
                <a:latin typeface="Corbel"/>
              </a:rPr>
              <a:t>Тайбери</a:t>
            </a:r>
            <a:r>
              <a:rPr lang="ru-RU" sz="2400" b="1" dirty="0" smtClean="0">
                <a:solidFill>
                  <a:srgbClr val="002060"/>
                </a:solidFill>
                <a:latin typeface="Corbel"/>
              </a:rPr>
              <a:t> Виктория Александровна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ct val="95000"/>
            </a:pPr>
            <a:r>
              <a:rPr lang="ru-RU" sz="2400" b="1" dirty="0" smtClean="0">
                <a:solidFill>
                  <a:srgbClr val="002060"/>
                </a:solidFill>
                <a:latin typeface="Corbel"/>
              </a:rPr>
              <a:t>воспитанницы </a:t>
            </a:r>
            <a:r>
              <a:rPr lang="ru-RU" sz="2400" b="1" dirty="0">
                <a:solidFill>
                  <a:srgbClr val="002060"/>
                </a:solidFill>
                <a:latin typeface="Corbel"/>
              </a:rPr>
              <a:t>старшей группы МАДОУ «</a:t>
            </a:r>
            <a:r>
              <a:rPr lang="ru-RU" sz="2400" b="1" dirty="0" smtClean="0">
                <a:solidFill>
                  <a:srgbClr val="002060"/>
                </a:solidFill>
                <a:latin typeface="Corbel"/>
              </a:rPr>
              <a:t>Звездочка»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ct val="95000"/>
            </a:pPr>
            <a:endParaRPr lang="ru-RU" sz="2000" b="1" dirty="0" smtClean="0">
              <a:solidFill>
                <a:srgbClr val="002060"/>
              </a:solidFill>
              <a:latin typeface="Corbel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D6ECFF"/>
              </a:buClr>
              <a:buSzPct val="95000"/>
            </a:pPr>
            <a:r>
              <a:rPr lang="ru-RU" sz="1800" b="1" dirty="0" smtClean="0">
                <a:solidFill>
                  <a:srgbClr val="002060"/>
                </a:solidFill>
                <a:latin typeface="Corbel"/>
              </a:rPr>
              <a:t>Руководитель   </a:t>
            </a:r>
            <a:r>
              <a:rPr lang="ru-RU" sz="1800" b="1" dirty="0">
                <a:solidFill>
                  <a:srgbClr val="002060"/>
                </a:solidFill>
                <a:latin typeface="Corbel"/>
              </a:rPr>
              <a:t>Кожевникова </a:t>
            </a:r>
            <a:r>
              <a:rPr lang="ru-RU" sz="1800" b="1" dirty="0" err="1">
                <a:solidFill>
                  <a:srgbClr val="002060"/>
                </a:solidFill>
                <a:latin typeface="Corbel"/>
              </a:rPr>
              <a:t>Эльмира</a:t>
            </a:r>
            <a:r>
              <a:rPr lang="ru-RU" sz="1800" b="1" dirty="0">
                <a:solidFill>
                  <a:srgbClr val="002060"/>
                </a:solidFill>
                <a:latin typeface="Corbel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orbel"/>
              </a:rPr>
              <a:t>Рафаиловна, педагог-психолог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6" name="Picture 3" descr="H:\Documents and Settings\Aida\Рабочий стол\клипарты рамки фончики\karty\karty\map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90">
            <a:off x="1961234" y="609704"/>
            <a:ext cx="1262071" cy="108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Documents and Settings\Aida\Рабочий стол\клипарты рамки фончики\karty\karty\map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0034" y="642918"/>
            <a:ext cx="1762137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55576" y="2090172"/>
            <a:ext cx="610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D6ECFF"/>
              </a:buClr>
              <a:buSzPct val="95000"/>
            </a:pPr>
            <a:r>
              <a:rPr lang="ru-RU" sz="2400" b="1" dirty="0" smtClean="0">
                <a:solidFill>
                  <a:srgbClr val="00B050"/>
                </a:solidFill>
                <a:latin typeface="Corbel"/>
              </a:rPr>
              <a:t> </a:t>
            </a:r>
            <a:endParaRPr lang="ru-RU" sz="2400" b="1" dirty="0">
              <a:solidFill>
                <a:srgbClr val="00B050"/>
              </a:solidFill>
              <a:latin typeface="Corbe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5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5754" y="332656"/>
            <a:ext cx="4392489" cy="1020155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С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еверное сиянье – 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           словно танцующее, пламя</a:t>
            </a:r>
            <a:r>
              <a:rPr lang="ru-RU" b="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0365" y="4581128"/>
            <a:ext cx="41044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Высоко-высоко в небе происходит это необыкновенное природное явление – чудо неземной красоты, внезапно появляющееся и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также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исчезающее.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Северное сиянье бывает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только в ясную морозную январскую ночь. 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1" y="1192875"/>
            <a:ext cx="3815984" cy="2736304"/>
          </a:xfrm>
          <a:prstGeom prst="rect">
            <a:avLst/>
          </a:prstGeom>
          <a:ln w="1905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716016" y="332656"/>
            <a:ext cx="3744416" cy="864097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Т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ундра 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под 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полярною звездой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Объект 3"/>
          <p:cNvSpPr>
            <a:spLocks noGrp="1"/>
          </p:cNvSpPr>
          <p:nvPr>
            <p:ph sz="half" idx="2"/>
          </p:nvPr>
        </p:nvSpPr>
        <p:spPr>
          <a:xfrm>
            <a:off x="4573470" y="1196752"/>
            <a:ext cx="2086762" cy="2232248"/>
          </a:xfrm>
        </p:spPr>
        <p:txBody>
          <a:bodyPr/>
          <a:lstStyle/>
          <a:p>
            <a:pPr marL="73152" lvl="0" indent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600" b="1" i="1" dirty="0">
                <a:solidFill>
                  <a:srgbClr val="0000FF"/>
                </a:solidFill>
                <a:latin typeface="Corbel"/>
              </a:rPr>
              <a:t>А тундра наша хороша.</a:t>
            </a:r>
            <a:br>
              <a:rPr lang="ru-RU" sz="1600" b="1" i="1" dirty="0">
                <a:solidFill>
                  <a:srgbClr val="0000FF"/>
                </a:solidFill>
                <a:latin typeface="Corbel"/>
              </a:rPr>
            </a:br>
            <a:r>
              <a:rPr lang="ru-RU" sz="1600" b="1" i="1" dirty="0">
                <a:solidFill>
                  <a:srgbClr val="0000FF"/>
                </a:solidFill>
                <a:latin typeface="Corbel"/>
              </a:rPr>
              <a:t>Кусты темнеют мехом рысьим,</a:t>
            </a:r>
            <a:br>
              <a:rPr lang="ru-RU" sz="1600" b="1" i="1" dirty="0">
                <a:solidFill>
                  <a:srgbClr val="0000FF"/>
                </a:solidFill>
                <a:latin typeface="Corbel"/>
              </a:rPr>
            </a:br>
            <a:r>
              <a:rPr lang="ru-RU" sz="1600" b="1" i="1" dirty="0">
                <a:solidFill>
                  <a:srgbClr val="0000FF"/>
                </a:solidFill>
                <a:latin typeface="Corbel"/>
              </a:rPr>
              <a:t>Снежинки кружат не спеша,</a:t>
            </a:r>
            <a:br>
              <a:rPr lang="ru-RU" sz="1600" b="1" i="1" dirty="0">
                <a:solidFill>
                  <a:srgbClr val="0000FF"/>
                </a:solidFill>
                <a:latin typeface="Corbel"/>
              </a:rPr>
            </a:br>
            <a:r>
              <a:rPr lang="ru-RU" sz="1600" b="1" i="1" dirty="0">
                <a:solidFill>
                  <a:srgbClr val="0000FF"/>
                </a:solidFill>
                <a:latin typeface="Corbel"/>
              </a:rPr>
              <a:t>Блестят на солнце словно бисер.</a:t>
            </a:r>
            <a:endParaRPr lang="ru-RU" sz="1600" b="1" dirty="0">
              <a:solidFill>
                <a:srgbClr val="0000FF"/>
              </a:solidFill>
              <a:latin typeface="Corbel"/>
            </a:endParaRPr>
          </a:p>
          <a:p>
            <a:pPr marL="73152" lvl="0" indent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500" b="1" dirty="0">
              <a:solidFill>
                <a:srgbClr val="002060"/>
              </a:solidFill>
              <a:latin typeface="Corbel"/>
            </a:endParaRPr>
          </a:p>
          <a:p>
            <a:endParaRPr lang="ru-RU" dirty="0"/>
          </a:p>
        </p:txBody>
      </p:sp>
      <p:pic>
        <p:nvPicPr>
          <p:cNvPr id="4099" name="Picture 3" descr="C:\Users\Воспитатель\Desktop\P10100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82" y="1705795"/>
            <a:ext cx="1924208" cy="1442486"/>
          </a:xfrm>
          <a:prstGeom prst="rect">
            <a:avLst/>
          </a:prstGeom>
          <a:ln w="285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днс\Desktop\зима 3 колесник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429000"/>
            <a:ext cx="3744000" cy="2808000"/>
          </a:xfrm>
          <a:prstGeom prst="rect">
            <a:avLst/>
          </a:prstGeom>
          <a:ln w="285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066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85786" y="357166"/>
            <a:ext cx="3456384" cy="648072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У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мельцы Ямала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961514"/>
            <a:ext cx="1995879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5072074"/>
            <a:ext cx="205383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7158" y="857233"/>
            <a:ext cx="407196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Народ Северного края – богат большими 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умельцами. </a:t>
            </a: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Они вырезают из кости фигурки животных, 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орнаменты. Получаются </a:t>
            </a: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такие статуэтки.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solidFill>
                <a:srgbClr val="7030A0"/>
              </a:solidFill>
              <a:ea typeface="Times New Roman"/>
              <a:cs typeface="Times New Roman"/>
            </a:endParaRPr>
          </a:p>
        </p:txBody>
      </p:sp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4857752" y="357166"/>
            <a:ext cx="2960878" cy="576064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Ф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ольклор Севера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Объект 3"/>
          <p:cNvSpPr>
            <a:spLocks noGrp="1"/>
          </p:cNvSpPr>
          <p:nvPr>
            <p:ph sz="half" idx="2"/>
          </p:nvPr>
        </p:nvSpPr>
        <p:spPr>
          <a:xfrm>
            <a:off x="4568362" y="4437112"/>
            <a:ext cx="4036086" cy="1584176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Раньше книжек не было. Бабушки и дедушки придумывали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сказки и легенды для детей, чтобы они знали свой край, в котором живёт много птиц, зверей и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рыб.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0975"/>
            <a:ext cx="3571432" cy="270000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3429000"/>
            <a:ext cx="2143771" cy="153814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10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5354" y="332656"/>
            <a:ext cx="3672407" cy="720080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Х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озяева северных просторов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214686"/>
            <a:ext cx="2100863" cy="1750098"/>
          </a:xfrm>
          <a:prstGeom prst="rect">
            <a:avLst/>
          </a:prstGeom>
          <a:ln w="28575" cap="sq">
            <a:solidFill>
              <a:srgbClr val="00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28596" y="5143512"/>
            <a:ext cx="201622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Рыба </a:t>
            </a: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играет важную </a:t>
            </a: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роль в жизни коренных народов Севера. </a:t>
            </a: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                Её </a:t>
            </a: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варят, жарят, солят, замораживают и едят в сыром виде.</a:t>
            </a:r>
            <a:endParaRPr lang="ru-RU" sz="11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71687" y="1201108"/>
            <a:ext cx="1582247" cy="17958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3152" lvl="0" algn="ct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200" b="1" dirty="0">
                <a:solidFill>
                  <a:srgbClr val="002060"/>
                </a:solidFill>
              </a:rPr>
              <a:t>Олень - главное животное тундры для </a:t>
            </a:r>
            <a:r>
              <a:rPr lang="ru-RU" sz="1200" b="1" dirty="0" smtClean="0">
                <a:solidFill>
                  <a:srgbClr val="002060"/>
                </a:solidFill>
              </a:rPr>
              <a:t>человека. Кормит</a:t>
            </a:r>
            <a:r>
              <a:rPr lang="ru-RU" sz="1200" b="1" dirty="0">
                <a:solidFill>
                  <a:srgbClr val="002060"/>
                </a:solidFill>
              </a:rPr>
              <a:t>, обувает, одевает и перевозит жителей Севера</a:t>
            </a:r>
            <a:r>
              <a:rPr lang="ru-RU" sz="1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3"/>
            <a:ext cx="2402219" cy="1800199"/>
          </a:xfrm>
          <a:prstGeom prst="rect">
            <a:avLst/>
          </a:prstGeom>
          <a:ln w="2857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214686"/>
            <a:ext cx="1977070" cy="1733645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714612" y="5143512"/>
            <a:ext cx="202256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Собака тоже является хозяевами Севера. </a:t>
            </a: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Они </a:t>
            </a:r>
          </a:p>
          <a:p>
            <a:pPr lvl="0"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перевозят грузы, любят </a:t>
            </a: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и согревают детей в чумах своим теплом и </a:t>
            </a: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дыханием, пасут </a:t>
            </a:r>
            <a:r>
              <a:rPr lang="ru-RU" sz="1200" b="1" dirty="0">
                <a:solidFill>
                  <a:srgbClr val="002060"/>
                </a:solidFill>
                <a:ea typeface="Times New Roman"/>
                <a:cs typeface="Times New Roman"/>
              </a:rPr>
              <a:t>хорошо </a:t>
            </a:r>
            <a:r>
              <a:rPr lang="ru-RU" sz="12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оленей.</a:t>
            </a:r>
            <a:endParaRPr lang="ru-RU" sz="12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 bwMode="auto">
          <a:xfrm>
            <a:off x="4572000" y="400955"/>
            <a:ext cx="388843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Ц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веты Севера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53934" y="908721"/>
            <a:ext cx="4482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Вот он, полярный цветок – невеличка,</a:t>
            </a: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В розовой шапочке из лепестков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785926"/>
            <a:ext cx="3777968" cy="2844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721087" y="5035082"/>
            <a:ext cx="3888432" cy="118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Раньше заваривали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чай из ягод, листьев.  В народе чай готовили из иван-чая.             Это лучший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чай!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  <a:cs typeface="Times New Roman"/>
              </a:rPr>
              <a:t> 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2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568" y="404664"/>
            <a:ext cx="3600400" cy="576064"/>
          </a:xfrm>
        </p:spPr>
        <p:txBody>
          <a:bodyPr anchor="t"/>
          <a:lstStyle/>
          <a:p>
            <a:pPr algn="ctr"/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Ч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ум, </a:t>
            </a:r>
            <a:r>
              <a:rPr lang="ru-RU" spc="-100" dirty="0" err="1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ч</a:t>
            </a:r>
            <a:r>
              <a:rPr lang="ru-RU" spc="-100" dirty="0" err="1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умработница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28596" y="5000636"/>
            <a:ext cx="4188916" cy="1368152"/>
          </a:xfrm>
        </p:spPr>
        <p:txBody>
          <a:bodyPr/>
          <a:lstStyle/>
          <a:p>
            <a:pPr marL="68580" lvl="0" indent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Чум </a:t>
            </a:r>
            <a:r>
              <a:rPr lang="ru-RU" sz="1600" b="1" dirty="0">
                <a:solidFill>
                  <a:srgbClr val="002060"/>
                </a:solidFill>
              </a:rPr>
              <a:t>- это жилище </a:t>
            </a:r>
            <a:r>
              <a:rPr lang="ru-RU" sz="1600" b="1" dirty="0" smtClean="0">
                <a:solidFill>
                  <a:srgbClr val="002060"/>
                </a:solidFill>
              </a:rPr>
              <a:t>оленеводов.              Покрывают чум мехом.                                                                                             В </a:t>
            </a:r>
            <a:r>
              <a:rPr lang="ru-RU" sz="1600" b="1" dirty="0">
                <a:solidFill>
                  <a:srgbClr val="002060"/>
                </a:solidFill>
              </a:rPr>
              <a:t>чуме </a:t>
            </a:r>
            <a:r>
              <a:rPr lang="ru-RU" sz="1600" b="1" dirty="0" smtClean="0">
                <a:solidFill>
                  <a:srgbClr val="002060"/>
                </a:solidFill>
              </a:rPr>
              <a:t> стоит печь</a:t>
            </a:r>
            <a:r>
              <a:rPr lang="ru-RU" sz="1600" b="1" dirty="0">
                <a:solidFill>
                  <a:srgbClr val="002060"/>
                </a:solidFill>
              </a:rPr>
              <a:t>, стол, стулья, </a:t>
            </a:r>
            <a:r>
              <a:rPr lang="ru-RU" sz="1600" b="1" dirty="0" smtClean="0">
                <a:solidFill>
                  <a:srgbClr val="002060"/>
                </a:solidFill>
              </a:rPr>
              <a:t>постель.                                                                  </a:t>
            </a:r>
            <a:r>
              <a:rPr lang="ru-RU" sz="1600" b="1" dirty="0" err="1" smtClean="0">
                <a:solidFill>
                  <a:srgbClr val="002060"/>
                </a:solidFill>
              </a:rPr>
              <a:t>Чумработницу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называют настоящей хозяйкой чума.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572000" y="404664"/>
            <a:ext cx="4104456" cy="504056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Ш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аман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Объект 3"/>
          <p:cNvSpPr>
            <a:spLocks noGrp="1"/>
          </p:cNvSpPr>
          <p:nvPr>
            <p:ph sz="half" idx="2"/>
          </p:nvPr>
        </p:nvSpPr>
        <p:spPr>
          <a:xfrm>
            <a:off x="4572000" y="836712"/>
            <a:ext cx="4101737" cy="1521525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Раньше шаманом называли знахарей и колдунов. Шаман лечит от тяжелых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болезней. Шаманом может стать тот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, у кого ум от природы  и может видеть будущее. </a:t>
            </a:r>
          </a:p>
          <a:p>
            <a:endParaRPr lang="ru-RU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02" y="2714620"/>
            <a:ext cx="3842257" cy="257176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928934"/>
            <a:ext cx="2607485" cy="1857388"/>
          </a:xfrm>
          <a:prstGeom prst="rect">
            <a:avLst/>
          </a:prstGeom>
          <a:ln w="28575" cap="sq">
            <a:solidFill>
              <a:srgbClr val="00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857232"/>
            <a:ext cx="2571768" cy="1928827"/>
          </a:xfrm>
          <a:prstGeom prst="rect">
            <a:avLst/>
          </a:prstGeom>
          <a:ln w="2857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днс\Desktop\20151111_1024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714488"/>
            <a:ext cx="1643065" cy="2726271"/>
          </a:xfrm>
          <a:prstGeom prst="rect">
            <a:avLst/>
          </a:prstGeom>
          <a:ln w="2857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639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0" y="836712"/>
            <a:ext cx="4357686" cy="1008111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Обыкновенная речная рыба.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Ловят её на удочку. Из щуки готовят настоящую уху, добавляя в неё ещё разные сорта рыбы.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81662" y="404664"/>
            <a:ext cx="3960440" cy="648073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Щ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ука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4572000" y="332656"/>
            <a:ext cx="3888432" cy="792088"/>
          </a:xfrm>
        </p:spPr>
        <p:txBody>
          <a:bodyPr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Э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кскурсия в краеведческий музей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479715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В городских музеях собраны уникальные экспонаты об истории Севера,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изделия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местных художественных промыслов - резьба по кости, украшения из бисера, вышивка и аппликация,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из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различных материалов на мехе, коже и сукне.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6" y="1852692"/>
            <a:ext cx="3200000" cy="18000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4" y="4076397"/>
            <a:ext cx="2976000" cy="22320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:\музей\20151111_1026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071546"/>
            <a:ext cx="2023545" cy="33575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F:\музей\20151111_1023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143116"/>
            <a:ext cx="1994257" cy="246697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847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568" y="260649"/>
            <a:ext cx="3688134" cy="576064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Ю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билей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85720" y="3071810"/>
            <a:ext cx="4357718" cy="857256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Совсем скоро </a:t>
            </a:r>
            <a:r>
              <a:rPr lang="ru-RU" sz="1400" b="1" dirty="0">
                <a:solidFill>
                  <a:srgbClr val="FF0000"/>
                </a:solidFill>
                <a:ea typeface="Times New Roman"/>
                <a:cs typeface="Times New Roman"/>
              </a:rPr>
              <a:t>10 декабря 2015 года 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жители Ямала будут праздновать </a:t>
            </a:r>
            <a:r>
              <a:rPr lang="ru-RU" sz="1400" b="1" dirty="0">
                <a:solidFill>
                  <a:srgbClr val="FF0000"/>
                </a:solidFill>
                <a:ea typeface="Times New Roman"/>
                <a:cs typeface="Times New Roman"/>
              </a:rPr>
              <a:t>юбилей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округа.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a typeface="Times New Roman"/>
                <a:cs typeface="Times New Roman"/>
              </a:rPr>
              <a:t>                                  </a:t>
            </a:r>
            <a:r>
              <a:rPr lang="ru-RU" sz="14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Ямало-Ненецкому </a:t>
            </a:r>
            <a:r>
              <a:rPr lang="ru-RU" sz="1400" b="1" dirty="0">
                <a:solidFill>
                  <a:srgbClr val="0000FF"/>
                </a:solidFill>
                <a:ea typeface="Times New Roman"/>
                <a:cs typeface="Times New Roman"/>
              </a:rPr>
              <a:t>автономному округу </a:t>
            </a:r>
            <a:r>
              <a:rPr lang="ru-RU" sz="14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FF0000"/>
                </a:solidFill>
                <a:ea typeface="Times New Roman"/>
                <a:cs typeface="Times New Roman"/>
              </a:rPr>
              <a:t>85 лет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Times New Roman"/>
              </a:rPr>
              <a:t>. </a:t>
            </a:r>
            <a:r>
              <a:rPr lang="ru-RU" sz="1400" dirty="0" smtClean="0">
                <a:solidFill>
                  <a:srgbClr val="002060"/>
                </a:solidFill>
                <a:ea typeface="Times New Roman"/>
                <a:cs typeface="Times New Roman"/>
              </a:rPr>
              <a:t>                                               </a:t>
            </a:r>
          </a:p>
          <a:p>
            <a:endParaRPr lang="ru-RU" sz="16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3600400" cy="634082"/>
          </a:xfrm>
        </p:spPr>
        <p:txBody>
          <a:bodyPr anchor="t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Я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люблю  свою Родину!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0562" y="642918"/>
            <a:ext cx="221457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Я счастлива, что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родилась </a:t>
            </a: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на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Ямале!                 Ведь </a:t>
            </a: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он богат, красив, наш снежный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край.                         Он </a:t>
            </a: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в наше время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богат </a:t>
            </a: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людьми хорошими,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           Вы </a:t>
            </a:r>
            <a:r>
              <a:rPr lang="ru-RU" sz="1300" b="1" dirty="0">
                <a:solidFill>
                  <a:srgbClr val="0000FF"/>
                </a:solidFill>
                <a:ea typeface="Times New Roman"/>
                <a:cs typeface="Times New Roman"/>
              </a:rPr>
              <a:t>даже не раздумывайте, скорее </a:t>
            </a:r>
            <a:r>
              <a:rPr lang="ru-RU" sz="13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приезжайте к нам! </a:t>
            </a:r>
            <a:endParaRPr lang="ru-RU" sz="1300" b="1" dirty="0">
              <a:solidFill>
                <a:srgbClr val="0000FF"/>
              </a:solidFill>
              <a:ea typeface="Times New Roman"/>
              <a:cs typeface="Times New Roman"/>
            </a:endParaRPr>
          </a:p>
        </p:txBody>
      </p:sp>
      <p:pic>
        <p:nvPicPr>
          <p:cNvPr id="5123" name="Picture 3" descr="C:\Users\Воспитатель\Desktop\DSCN3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63" y="1285861"/>
            <a:ext cx="2313661" cy="166810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Воспитатель\Desktop\Новая папка\PB091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714356"/>
            <a:ext cx="2069524" cy="20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днс\Desktop\вечер зима колесник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500306"/>
            <a:ext cx="3810025" cy="285752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43504" y="5572140"/>
            <a:ext cx="214314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Любите и берегите  наш край!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днс\Desktop\DSCN33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636706"/>
            <a:ext cx="1979428" cy="17926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днс\Desktop\DSCN33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000504"/>
            <a:ext cx="2293463" cy="1571636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днс\Desktop\DSCN33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714356"/>
            <a:ext cx="1785950" cy="1357645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днс\Desktop\DSC_01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58" y="4429132"/>
            <a:ext cx="1174510" cy="2039458"/>
          </a:xfrm>
          <a:prstGeom prst="rect">
            <a:avLst/>
          </a:prstGeom>
          <a:ln w="285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783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090172"/>
            <a:ext cx="610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ECFF"/>
              </a:buClr>
              <a:buSzPct val="95000"/>
            </a:pPr>
            <a:r>
              <a:rPr lang="ru-RU" sz="2400" b="1" dirty="0" smtClean="0">
                <a:solidFill>
                  <a:srgbClr val="00B050"/>
                </a:solidFill>
                <a:latin typeface="Corbel"/>
              </a:rPr>
              <a:t> </a:t>
            </a:r>
            <a:endParaRPr lang="ru-RU" sz="2400" b="1" dirty="0">
              <a:solidFill>
                <a:srgbClr val="00B050"/>
              </a:solidFill>
              <a:latin typeface="Corbe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12"/>
            <a:ext cx="8712968" cy="64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1081812"/>
            <a:ext cx="6588224" cy="1470025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00FF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6933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4320480" cy="783778"/>
          </a:xfrm>
        </p:spPr>
        <p:txBody>
          <a:bodyPr anchor="ctr"/>
          <a:lstStyle/>
          <a:p>
            <a:r>
              <a:rPr lang="ru-RU" sz="2800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А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х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, если ты узнаешь 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Север- 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не забудешь никогда!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95536" y="4662347"/>
            <a:ext cx="4104456" cy="1790989"/>
          </a:xfrm>
        </p:spPr>
        <p:txBody>
          <a:bodyPr/>
          <a:lstStyle/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600" dirty="0">
              <a:solidFill>
                <a:srgbClr val="C00000"/>
              </a:solidFill>
              <a:cs typeface="Aharoni" pitchFamily="2" charset="-79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600" dirty="0">
              <a:solidFill>
                <a:srgbClr val="C00000"/>
              </a:solidFill>
              <a:cs typeface="Aharoni" pitchFamily="2" charset="-79"/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332656"/>
            <a:ext cx="4041775" cy="936105"/>
          </a:xfrm>
        </p:spPr>
        <p:txBody>
          <a:bodyPr anchor="t"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Б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абушкин сундук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357686" y="2928934"/>
            <a:ext cx="4429156" cy="1008112"/>
          </a:xfrm>
        </p:spPr>
        <p:txBody>
          <a:bodyPr/>
          <a:lstStyle/>
          <a:p>
            <a:pPr marL="411480" lvl="0" algn="just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ru-RU" sz="1600" b="1" dirty="0">
                <a:solidFill>
                  <a:srgbClr val="002060"/>
                </a:solidFill>
              </a:rPr>
              <a:t>Из оленьего меха люди шьют своими руками себе одежду - малицу и обувь – </a:t>
            </a:r>
            <a:r>
              <a:rPr lang="ru-RU" sz="1600" b="1" dirty="0" smtClean="0">
                <a:solidFill>
                  <a:srgbClr val="002060"/>
                </a:solidFill>
              </a:rPr>
              <a:t>кисы. Также </a:t>
            </a:r>
            <a:r>
              <a:rPr lang="ru-RU" sz="1600" b="1" dirty="0">
                <a:solidFill>
                  <a:srgbClr val="002060"/>
                </a:solidFill>
              </a:rPr>
              <a:t>делают различные поделки, предметы мебели, разную нужную </a:t>
            </a:r>
            <a:r>
              <a:rPr lang="ru-RU" sz="1600" b="1" dirty="0" smtClean="0">
                <a:solidFill>
                  <a:srgbClr val="002060"/>
                </a:solidFill>
              </a:rPr>
              <a:t>вещь.  </a:t>
            </a:r>
            <a:endParaRPr lang="ru-RU" sz="1600" b="1" dirty="0">
              <a:solidFill>
                <a:srgbClr val="002060"/>
              </a:solidFill>
            </a:endParaRPr>
          </a:p>
          <a:p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3528" y="5661248"/>
            <a:ext cx="4248471" cy="941189"/>
          </a:xfrm>
        </p:spPr>
        <p:txBody>
          <a:bodyPr/>
          <a:lstStyle/>
          <a:p>
            <a:pPr lvl="0" algn="ctr"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В </a:t>
            </a:r>
            <a:r>
              <a:rPr lang="ru-RU" sz="1400" b="1" kern="0" dirty="0">
                <a:solidFill>
                  <a:srgbClr val="0070C0"/>
                </a:solidFill>
              </a:rPr>
              <a:t>переводе с ненецкого языка на русский название полуострова Ямал означает  «</a:t>
            </a:r>
            <a:r>
              <a:rPr lang="ru-RU" sz="1400" b="1" i="1" kern="0" dirty="0">
                <a:solidFill>
                  <a:srgbClr val="0070C0"/>
                </a:solidFill>
              </a:rPr>
              <a:t>Край земли». </a:t>
            </a:r>
            <a:endParaRPr lang="ru-RU" sz="1400" b="1" kern="0" dirty="0">
              <a:solidFill>
                <a:srgbClr val="0070C0"/>
              </a:solidFill>
            </a:endParaRPr>
          </a:p>
          <a:p>
            <a:pPr>
              <a:defRPr/>
            </a:pPr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BA6E3-1573-40B5-91C6-C121A2C86D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18" y="1240849"/>
            <a:ext cx="2876007" cy="355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9592" y="4149080"/>
            <a:ext cx="3168352" cy="1224136"/>
          </a:xfrm>
          <a:prstGeom prst="roundRect">
            <a:avLst>
              <a:gd name="adj" fmla="val 110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11480" lvl="0" indent="-342900" algn="ct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cs typeface="Aharoni" pitchFamily="2" charset="-79"/>
              </a:rPr>
              <a:t>Вы на карту посмотрите </a:t>
            </a:r>
          </a:p>
          <a:p>
            <a:pPr marL="411480" lvl="0" indent="-342900" algn="ct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cs typeface="Aharoni" pitchFamily="2" charset="-79"/>
              </a:rPr>
              <a:t>И Ямал на ней найдите,</a:t>
            </a:r>
          </a:p>
          <a:p>
            <a:pPr marL="411480" lvl="0" indent="-342900" algn="ct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cs typeface="Aharoni" pitchFamily="2" charset="-79"/>
              </a:rPr>
              <a:t>Потому что здесь мой дом;</a:t>
            </a:r>
          </a:p>
          <a:p>
            <a:pPr marL="411480" lvl="0" indent="-342900" algn="ct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600" b="1" dirty="0">
                <a:solidFill>
                  <a:srgbClr val="002060"/>
                </a:solidFill>
                <a:cs typeface="Aharoni" pitchFamily="2" charset="-79"/>
              </a:rPr>
              <a:t>Мы на севере живём…</a:t>
            </a:r>
          </a:p>
        </p:txBody>
      </p:sp>
      <p:pic>
        <p:nvPicPr>
          <p:cNvPr id="7171" name="Picture 3" descr="C:\Users\Воспитатель\Desktop\Фото0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857232"/>
            <a:ext cx="1500198" cy="200026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музей\20151111_1028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099212"/>
            <a:ext cx="2786082" cy="225431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900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930" y="354561"/>
            <a:ext cx="3888432" cy="504056"/>
          </a:xfrm>
        </p:spPr>
        <p:txBody>
          <a:bodyPr anchor="t"/>
          <a:lstStyle/>
          <a:p>
            <a:pPr algn="ctr"/>
            <a:r>
              <a:rPr lang="ru-RU" sz="2800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В</a:t>
            </a:r>
            <a:r>
              <a:rPr lang="ru-RU" sz="2800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орота 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Ямала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836713"/>
            <a:ext cx="4032448" cy="1368152"/>
          </a:xfrm>
        </p:spPr>
        <p:txBody>
          <a:bodyPr/>
          <a:lstStyle/>
          <a:p>
            <a:pPr marL="73152" lvl="0" indent="0" algn="just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2060"/>
                </a:solidFill>
                <a:latin typeface="Corbel"/>
              </a:rPr>
              <a:t>На Ямале добывают много нефти и газа, которые через железную дорогу и реку Обь вывозят во многие страны мира. Через наш город Лабытнанги провозят много строительного материала для городов нашего полуострова.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332657"/>
            <a:ext cx="4114801" cy="504056"/>
          </a:xfrm>
        </p:spPr>
        <p:txBody>
          <a:bodyPr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Г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орода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355976" y="5296936"/>
            <a:ext cx="4464496" cy="1561064"/>
          </a:xfrm>
        </p:spPr>
        <p:txBody>
          <a:bodyPr/>
          <a:lstStyle/>
          <a:p>
            <a:pPr marL="411480" lvl="0" algn="just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ru-RU" sz="1400" b="1" dirty="0">
                <a:solidFill>
                  <a:srgbClr val="002060"/>
                </a:solidFill>
                <a:ea typeface="Times New Roman"/>
                <a:cs typeface="Times New Roman"/>
              </a:rPr>
              <a:t>На территории ЯНАО могли бы разместиться Испания, Португалия и Греция вместе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взятые.     Сейчас в Ямало-Ненецком округе насчитывается </a:t>
            </a:r>
            <a:r>
              <a:rPr lang="ru-RU" sz="1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8 городов, </a:t>
            </a:r>
            <a:r>
              <a:rPr lang="ru-RU" sz="1400" b="1" dirty="0" smtClean="0">
                <a:solidFill>
                  <a:srgbClr val="7030A0"/>
                </a:solidFill>
                <a:ea typeface="Times New Roman"/>
                <a:cs typeface="Times New Roman"/>
              </a:rPr>
              <a:t>7 посёлков</a:t>
            </a:r>
            <a:r>
              <a:rPr lang="ru-RU" sz="1400" b="1" dirty="0" smtClean="0">
                <a:solidFill>
                  <a:srgbClr val="00B0F0"/>
                </a:solidFill>
                <a:ea typeface="Times New Roman"/>
                <a:cs typeface="Times New Roman"/>
              </a:rPr>
              <a:t>,  103 сельских населённых пункта</a:t>
            </a:r>
            <a:endParaRPr lang="ru-RU" sz="1400" b="1" dirty="0" smtClean="0">
              <a:solidFill>
                <a:srgbClr val="00B0F0"/>
              </a:solidFill>
            </a:endParaRPr>
          </a:p>
          <a:p>
            <a:pPr marL="411480" lvl="0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36" y="4152395"/>
            <a:ext cx="3431064" cy="2289083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3" y="2204864"/>
            <a:ext cx="3025157" cy="192669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808312" cy="20861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2789126" cy="2088232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55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45" y="188640"/>
            <a:ext cx="3737580" cy="648073"/>
          </a:xfrm>
        </p:spPr>
        <p:txBody>
          <a:bodyPr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Д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ороги Ямала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80528" y="4869160"/>
            <a:ext cx="5040560" cy="1656184"/>
          </a:xfrm>
        </p:spPr>
        <p:txBody>
          <a:bodyPr/>
          <a:lstStyle/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ru-RU" sz="1600" b="1" dirty="0">
                <a:solidFill>
                  <a:srgbClr val="002060"/>
                </a:solidFill>
              </a:rPr>
              <a:t>Многие жители Севера ездят в отпуск на поезде, вертолётах, самолётах, плывут по </a:t>
            </a:r>
            <a:r>
              <a:rPr lang="ru-RU" sz="1600" b="1" dirty="0" smtClean="0">
                <a:solidFill>
                  <a:srgbClr val="002060"/>
                </a:solidFill>
              </a:rPr>
              <a:t>реке. Паром доставит  </a:t>
            </a:r>
            <a:r>
              <a:rPr lang="ru-RU" sz="1600" b="1" dirty="0">
                <a:solidFill>
                  <a:srgbClr val="002060"/>
                </a:solidFill>
              </a:rPr>
              <a:t>туда, где начинаются </a:t>
            </a:r>
            <a:r>
              <a:rPr lang="ru-RU" sz="1600" b="1" dirty="0" smtClean="0">
                <a:solidFill>
                  <a:srgbClr val="002060"/>
                </a:solidFill>
              </a:rPr>
              <a:t>дороги.                                                                          На </a:t>
            </a:r>
            <a:r>
              <a:rPr lang="ru-RU" sz="1600" b="1" dirty="0">
                <a:solidFill>
                  <a:srgbClr val="002060"/>
                </a:solidFill>
              </a:rPr>
              <a:t>территории Ямала построено немало </a:t>
            </a:r>
            <a:r>
              <a:rPr lang="ru-RU" sz="1600" b="1" dirty="0" smtClean="0">
                <a:solidFill>
                  <a:srgbClr val="002060"/>
                </a:solidFill>
              </a:rPr>
              <a:t>дорог.                                                Знаменательным </a:t>
            </a:r>
            <a:r>
              <a:rPr lang="ru-RU" sz="1600" b="1" dirty="0">
                <a:solidFill>
                  <a:srgbClr val="002060"/>
                </a:solidFill>
              </a:rPr>
              <a:t>событием в </a:t>
            </a:r>
            <a:r>
              <a:rPr lang="ru-RU" sz="1600" b="1" dirty="0" smtClean="0">
                <a:solidFill>
                  <a:srgbClr val="002060"/>
                </a:solidFill>
              </a:rPr>
              <a:t>Ямала станет      </a:t>
            </a:r>
            <a:r>
              <a:rPr lang="ru-RU" sz="1600" b="1" dirty="0">
                <a:solidFill>
                  <a:srgbClr val="002060"/>
                </a:solidFill>
              </a:rPr>
              <a:t>открытие  дороги  Салехарда Надым.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1" y="332656"/>
            <a:ext cx="4392488" cy="936103"/>
          </a:xfrm>
        </p:spPr>
        <p:txBody>
          <a:bodyPr/>
          <a:lstStyle/>
          <a:p>
            <a:pPr algn="ctr"/>
            <a:r>
              <a:rPr lang="ru-RU" sz="2800" spc="-100" dirty="0" smtClean="0">
                <a:solidFill>
                  <a:srgbClr val="FF0000"/>
                </a:solidFill>
                <a:ea typeface="+mj-ea"/>
                <a:cs typeface="+mj-cs"/>
              </a:rPr>
              <a:t>Е</a:t>
            </a:r>
            <a:r>
              <a:rPr lang="ru-RU" sz="2800" spc="-100" dirty="0" smtClean="0">
                <a:solidFill>
                  <a:srgbClr val="002060"/>
                </a:solidFill>
                <a:ea typeface="+mj-ea"/>
                <a:cs typeface="+mj-cs"/>
              </a:rPr>
              <a:t>го </a:t>
            </a:r>
            <a:r>
              <a:rPr lang="ru-RU" sz="2800" spc="-1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узнала</a:t>
            </a:r>
            <a:r>
              <a:rPr lang="ru-RU" sz="2800" spc="-100" dirty="0">
                <a:solidFill>
                  <a:srgbClr val="002060"/>
                </a:solidFill>
                <a:ea typeface="+mj-ea"/>
                <a:cs typeface="+mj-cs"/>
              </a:rPr>
              <a:t> я – город </a:t>
            </a:r>
            <a:r>
              <a:rPr lang="ru-RU" sz="2800" spc="-100" dirty="0" smtClean="0">
                <a:solidFill>
                  <a:srgbClr val="002060"/>
                </a:solidFill>
                <a:ea typeface="+mj-ea"/>
                <a:cs typeface="+mj-cs"/>
              </a:rPr>
              <a:t>сказочный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39953" y="1268761"/>
            <a:ext cx="4536503" cy="847252"/>
          </a:xfrm>
        </p:spPr>
        <p:txBody>
          <a:bodyPr/>
          <a:lstStyle/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600" b="1" dirty="0">
                <a:solidFill>
                  <a:srgbClr val="002060"/>
                </a:solidFill>
              </a:rPr>
              <a:t>Город дивный с названьем загадочным</a:t>
            </a:r>
            <a:r>
              <a:rPr lang="ru-RU" sz="1600" b="1" dirty="0" smtClean="0">
                <a:solidFill>
                  <a:srgbClr val="002060"/>
                </a:solidFill>
              </a:rPr>
              <a:t>,      «</a:t>
            </a:r>
            <a:r>
              <a:rPr lang="ru-RU" sz="1600" b="1" dirty="0">
                <a:solidFill>
                  <a:srgbClr val="002060"/>
                </a:solidFill>
              </a:rPr>
              <a:t>Лабытнанги – семь лиственниц» на </a:t>
            </a:r>
            <a:r>
              <a:rPr lang="ru-RU" sz="1600" b="1" dirty="0" smtClean="0">
                <a:solidFill>
                  <a:srgbClr val="002060"/>
                </a:solidFill>
              </a:rPr>
              <a:t>снегу                                                                На </a:t>
            </a:r>
            <a:r>
              <a:rPr lang="ru-RU" sz="1600" b="1" dirty="0">
                <a:solidFill>
                  <a:srgbClr val="002060"/>
                </a:solidFill>
              </a:rPr>
              <a:t>открытом обском берегу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14752"/>
            <a:ext cx="1656184" cy="1183090"/>
          </a:xfrm>
          <a:prstGeom prst="rect">
            <a:avLst/>
          </a:prstGeom>
          <a:ln w="285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39" y="2123861"/>
            <a:ext cx="381600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1789748" cy="1074801"/>
          </a:xfrm>
          <a:prstGeom prst="rect">
            <a:avLst/>
          </a:prstGeom>
          <a:ln w="2857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714752"/>
            <a:ext cx="1695220" cy="1186654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000240"/>
            <a:ext cx="2214578" cy="162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857232"/>
            <a:ext cx="1695220" cy="110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D:\ФОТО     2013 год\Лабытнанги\P90501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19" y="4221088"/>
            <a:ext cx="2880319" cy="216023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43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0"/>
            <a:ext cx="4176464" cy="936105"/>
          </a:xfrm>
        </p:spPr>
        <p:txBody>
          <a:bodyPr anchor="ctr"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  <a:t>Ж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изнь на Севере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4214818"/>
            <a:ext cx="5143504" cy="2286016"/>
          </a:xfrm>
        </p:spPr>
        <p:txBody>
          <a:bodyPr/>
          <a:lstStyle/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Ковер осенних листьев манит разноцветьем.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Мы видим изобилие хрустальных горных рек,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Здесь снежные равнины любезно нас встречают, 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И этой красотою мы все удивлены.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Встревоженное сердце северным сияньем,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Раскроют тайну полярной красоты.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Полжизни будут сниться </a:t>
            </a:r>
            <a:r>
              <a:rPr lang="ru-RU" sz="1400" b="1" dirty="0" err="1">
                <a:solidFill>
                  <a:srgbClr val="0000FF"/>
                </a:solidFill>
              </a:rPr>
              <a:t>ямальские</a:t>
            </a:r>
            <a:r>
              <a:rPr lang="ru-RU" sz="1400" b="1" dirty="0">
                <a:solidFill>
                  <a:srgbClr val="0000FF"/>
                </a:solidFill>
              </a:rPr>
              <a:t> просторы,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</a:rPr>
              <a:t>И люди здесь живущие</a:t>
            </a:r>
            <a:r>
              <a:rPr lang="ru-RU" sz="1400" b="1" dirty="0" smtClean="0">
                <a:solidFill>
                  <a:srgbClr val="0000FF"/>
                </a:solidFill>
              </a:rPr>
              <a:t>,  согретые своим теплом сердечным</a:t>
            </a:r>
            <a:r>
              <a:rPr lang="ru-RU" sz="1400" dirty="0" smtClean="0">
                <a:solidFill>
                  <a:srgbClr val="0000FF"/>
                </a:solidFill>
              </a:rPr>
              <a:t>.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332657"/>
            <a:ext cx="4114801" cy="453137"/>
          </a:xfrm>
        </p:spPr>
        <p:txBody>
          <a:bodyPr anchor="ctr"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Arial" pitchFamily="34" charset="0"/>
              </a:rPr>
              <a:t>З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Arial" pitchFamily="34" charset="0"/>
              </a:rPr>
              <a:t>наменитые люди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4876" y="908721"/>
            <a:ext cx="3961579" cy="1584175"/>
          </a:xfrm>
        </p:spPr>
        <p:txBody>
          <a:bodyPr/>
          <a:lstStyle/>
          <a:p>
            <a:pPr marL="411480" lvl="0" algn="just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ru-RU" sz="1400" dirty="0">
                <a:solidFill>
                  <a:srgbClr val="002060"/>
                </a:solidFill>
                <a:latin typeface="Corbel"/>
              </a:rPr>
              <a:t>На Ямале выросло много талантливых людей. Среди них есть мировые врачи, известные учителя, знаменитые спортсмены. Например, </a:t>
            </a:r>
            <a:r>
              <a:rPr lang="ru-RU" sz="1400" b="1" dirty="0">
                <a:solidFill>
                  <a:srgbClr val="FF0000"/>
                </a:solidFill>
                <a:latin typeface="Corbel"/>
              </a:rPr>
              <a:t>Луиза </a:t>
            </a:r>
            <a:r>
              <a:rPr lang="ru-RU" sz="1400" b="1" dirty="0" err="1">
                <a:solidFill>
                  <a:srgbClr val="FF0000"/>
                </a:solidFill>
                <a:latin typeface="Corbel"/>
              </a:rPr>
              <a:t>Носкова</a:t>
            </a:r>
            <a:r>
              <a:rPr lang="ru-RU" sz="1400" b="1" dirty="0">
                <a:solidFill>
                  <a:srgbClr val="FF0000"/>
                </a:solidFill>
                <a:latin typeface="Corbel"/>
              </a:rPr>
              <a:t> (Черепанова)</a:t>
            </a:r>
            <a:r>
              <a:rPr lang="ru-RU" sz="1400" b="1" dirty="0">
                <a:solidFill>
                  <a:srgbClr val="0000FF"/>
                </a:solidFill>
                <a:latin typeface="Corbel"/>
              </a:rPr>
              <a:t> </a:t>
            </a:r>
            <a:r>
              <a:rPr lang="ru-RU" sz="1400" dirty="0">
                <a:solidFill>
                  <a:srgbClr val="0000FF"/>
                </a:solidFill>
                <a:latin typeface="Corbel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Corbel"/>
              </a:rPr>
              <a:t>олимпийская чемпионка в </a:t>
            </a:r>
            <a:r>
              <a:rPr lang="ru-RU" sz="1400" dirty="0" err="1">
                <a:solidFill>
                  <a:srgbClr val="002060"/>
                </a:solidFill>
                <a:latin typeface="Corbel"/>
              </a:rPr>
              <a:t>Лиллехамере</a:t>
            </a:r>
            <a:r>
              <a:rPr lang="ru-RU" sz="1400" dirty="0">
                <a:solidFill>
                  <a:srgbClr val="002060"/>
                </a:solidFill>
                <a:latin typeface="Corbel"/>
              </a:rPr>
              <a:t>, а также биатлонистка </a:t>
            </a:r>
            <a:r>
              <a:rPr lang="ru-RU" sz="1400" b="1" dirty="0">
                <a:solidFill>
                  <a:srgbClr val="FF0000"/>
                </a:solidFill>
                <a:latin typeface="Corbel"/>
              </a:rPr>
              <a:t>Альбина </a:t>
            </a:r>
            <a:r>
              <a:rPr lang="ru-RU" sz="1400" b="1" dirty="0" err="1">
                <a:solidFill>
                  <a:srgbClr val="FF0000"/>
                </a:solidFill>
                <a:latin typeface="Corbel"/>
              </a:rPr>
              <a:t>Ахатова</a:t>
            </a:r>
            <a:r>
              <a:rPr lang="ru-RU" sz="1400" b="1" dirty="0">
                <a:solidFill>
                  <a:srgbClr val="FF0000"/>
                </a:solidFill>
                <a:latin typeface="Corbel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Corbel"/>
              </a:rPr>
              <a:t>-</a:t>
            </a:r>
            <a:r>
              <a:rPr lang="ru-RU" sz="1400" dirty="0">
                <a:solidFill>
                  <a:srgbClr val="0000FF"/>
                </a:solidFill>
                <a:latin typeface="Corbel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orbel"/>
              </a:rPr>
              <a:t>серебряный призёр Олимпийских игр в Нагано.</a:t>
            </a:r>
          </a:p>
          <a:p>
            <a:endParaRPr lang="ru-RU" sz="1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D:\ФОТО     2013 год\Лыжная база - ВЛАД\PB14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928934"/>
            <a:ext cx="3547835" cy="26608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785794"/>
            <a:ext cx="2143141" cy="1500198"/>
          </a:xfrm>
          <a:prstGeom prst="rect">
            <a:avLst/>
          </a:prstGeom>
          <a:ln w="28575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нс\Desktop\быстрая вода колесник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785794"/>
            <a:ext cx="1966911" cy="1475184"/>
          </a:xfrm>
          <a:prstGeom prst="rect">
            <a:avLst/>
          </a:prstGeom>
          <a:ln w="285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днс\Desktop\зимняя сказка колесник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357430"/>
            <a:ext cx="2696984" cy="1800000"/>
          </a:xfrm>
          <a:prstGeom prst="rect">
            <a:avLst/>
          </a:prstGeom>
          <a:ln w="2857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379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9552" y="188640"/>
            <a:ext cx="4128035" cy="648072"/>
          </a:xfrm>
        </p:spPr>
        <p:txBody>
          <a:bodyPr/>
          <a:lstStyle/>
          <a:p>
            <a:pPr algn="ctr"/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И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гры и </a:t>
            </a:r>
            <a:r>
              <a:rPr lang="ru-RU" sz="2800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и</a:t>
            </a:r>
            <a:r>
              <a:rPr lang="ru-RU" sz="2800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грушки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9552" y="836712"/>
            <a:ext cx="4464496" cy="864096"/>
          </a:xfrm>
        </p:spPr>
        <p:txBody>
          <a:bodyPr/>
          <a:lstStyle/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400" b="1" dirty="0">
                <a:solidFill>
                  <a:srgbClr val="0000FF"/>
                </a:solidFill>
                <a:latin typeface="Corbel"/>
              </a:rPr>
              <a:t>Игрушки для своих детей представители коренного населения делают своими руками.  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 smtClean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 smtClean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 smtClean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 smtClean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 smtClean="0">
              <a:solidFill>
                <a:srgbClr val="0000FF"/>
              </a:solidFill>
              <a:latin typeface="Corbel"/>
            </a:endParaRP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  <a:p>
            <a:pPr marL="411480" lvl="0" algn="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endParaRPr lang="ru-RU" sz="1400" b="1" dirty="0">
              <a:solidFill>
                <a:srgbClr val="0000FF"/>
              </a:solidFill>
              <a:latin typeface="Corbe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5085184"/>
            <a:ext cx="4033758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11480" lvl="0" indent="-342900" algn="r">
              <a:spcBef>
                <a:spcPts val="700"/>
              </a:spcBef>
              <a:buClr>
                <a:srgbClr val="D6ECFF"/>
              </a:buClr>
              <a:buSzPct val="95000"/>
            </a:pPr>
            <a:r>
              <a:rPr lang="ru-RU" sz="1400" b="1" dirty="0">
                <a:solidFill>
                  <a:srgbClr val="002060"/>
                </a:solidFill>
                <a:latin typeface="Corbel"/>
              </a:rPr>
              <a:t>Любящая мать, делая куклу, вкладывает в нее частичку своей </a:t>
            </a:r>
            <a:r>
              <a:rPr lang="ru-RU" sz="1400" b="1" dirty="0" smtClean="0">
                <a:solidFill>
                  <a:srgbClr val="002060"/>
                </a:solidFill>
                <a:latin typeface="Corbel"/>
              </a:rPr>
              <a:t>души. Ненецкие </a:t>
            </a:r>
            <a:r>
              <a:rPr lang="ru-RU" sz="1400" b="1" dirty="0">
                <a:solidFill>
                  <a:srgbClr val="002060"/>
                </a:solidFill>
                <a:latin typeface="Corbel"/>
              </a:rPr>
              <a:t>куклы считаются оберегом для детей.                                                                  Для мальчиков игрушка это - детские луки со стрелами. </a:t>
            </a:r>
            <a:r>
              <a:rPr lang="ru-RU" sz="1400" b="1" dirty="0" smtClean="0">
                <a:solidFill>
                  <a:srgbClr val="002060"/>
                </a:solidFill>
                <a:latin typeface="Corbel"/>
              </a:rPr>
              <a:t>Ведь </a:t>
            </a:r>
            <a:r>
              <a:rPr lang="ru-RU" sz="1400" b="1" dirty="0">
                <a:solidFill>
                  <a:srgbClr val="002060"/>
                </a:solidFill>
                <a:latin typeface="Corbel"/>
              </a:rPr>
              <a:t>они будущие охотники и рыбаки.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324125" cy="174443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32" y="3265883"/>
            <a:ext cx="2659926" cy="178067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3"/>
          <p:cNvSpPr txBox="1">
            <a:spLocks/>
          </p:cNvSpPr>
          <p:nvPr/>
        </p:nvSpPr>
        <p:spPr bwMode="auto">
          <a:xfrm>
            <a:off x="4429124" y="3071810"/>
            <a:ext cx="4357718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Font typeface="Arial" charset="0"/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        </a:t>
            </a:r>
            <a:r>
              <a:rPr lang="ru-RU" sz="1400" b="1" dirty="0" smtClean="0">
                <a:solidFill>
                  <a:srgbClr val="002060"/>
                </a:solidFill>
              </a:rPr>
              <a:t>Много пользы человеку от тундры, но человек может сильно навредить ей. Многие виды животных, птиц исчезают. Поэтому их заносят в </a:t>
            </a:r>
            <a:r>
              <a:rPr lang="ru-RU" sz="1400" b="1" dirty="0" smtClean="0">
                <a:solidFill>
                  <a:srgbClr val="FF0000"/>
                </a:solidFill>
              </a:rPr>
              <a:t>Красную книгу.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5143503" y="285728"/>
            <a:ext cx="3000397" cy="642942"/>
          </a:xfrm>
        </p:spPr>
        <p:txBody>
          <a:bodyPr anchor="ctr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К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расная</a:t>
            </a:r>
            <a:r>
              <a:rPr lang="ru-RU" spc="-100" dirty="0">
                <a:solidFill>
                  <a:srgbClr val="D6ECFF">
                    <a:satMod val="200000"/>
                  </a:srgbClr>
                </a:solidFill>
                <a:latin typeface="Consolas"/>
                <a:ea typeface="+mj-ea"/>
                <a:cs typeface="+mj-cs"/>
              </a:rPr>
              <a:t> </a:t>
            </a:r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к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нига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днс\Desktop\Новая папка\PB3016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928670"/>
            <a:ext cx="2357454" cy="21642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F:\музей\20151111_102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71942"/>
            <a:ext cx="3650507" cy="21960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694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276" y="348537"/>
            <a:ext cx="4042793" cy="720079"/>
          </a:xfrm>
        </p:spPr>
        <p:txBody>
          <a:bodyPr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Л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юбовь и бережное отношение к природе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-172861" y="1089910"/>
            <a:ext cx="4752527" cy="5400600"/>
          </a:xfrm>
        </p:spPr>
        <p:txBody>
          <a:bodyPr/>
          <a:lstStyle/>
          <a:p>
            <a:pPr marL="411480" lvl="0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           Она—и лес</a:t>
            </a:r>
            <a:r>
              <a:rPr lang="ru-RU" sz="1200" b="1" dirty="0">
                <a:solidFill>
                  <a:srgbClr val="002060"/>
                </a:solidFill>
                <a:latin typeface="Corbel"/>
              </a:rPr>
              <a:t>, и облака</a:t>
            </a: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,                                                                                              Она — и горы, и река,                                                                                    </a:t>
            </a:r>
            <a:r>
              <a:rPr lang="ru-RU" sz="1200" b="1" dirty="0">
                <a:solidFill>
                  <a:srgbClr val="002060"/>
                </a:solidFill>
                <a:latin typeface="Corbel"/>
              </a:rPr>
              <a:t>И незаметный стебелёк</a:t>
            </a: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,                                                                            </a:t>
            </a:r>
            <a:r>
              <a:rPr lang="ru-RU" sz="1200" b="1" dirty="0">
                <a:solidFill>
                  <a:srgbClr val="002060"/>
                </a:solidFill>
                <a:latin typeface="Corbel"/>
              </a:rPr>
              <a:t>И шаловливый ручеёк</a:t>
            </a: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.                                                                                   Мы </a:t>
            </a:r>
            <a:r>
              <a:rPr lang="ru-RU" sz="1200" b="1" dirty="0">
                <a:solidFill>
                  <a:srgbClr val="002060"/>
                </a:solidFill>
                <a:latin typeface="Corbel"/>
              </a:rPr>
              <a:t>с детства </a:t>
            </a: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свой                                                                               огромный дом                                                                                        Природой-матушкой                                                                                    зовём.</a:t>
            </a:r>
          </a:p>
          <a:p>
            <a:pPr marL="411480" lvl="0" algn="just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200" b="1" dirty="0">
                <a:solidFill>
                  <a:srgbClr val="002060"/>
                </a:solidFill>
                <a:latin typeface="Corbel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Corbel"/>
              </a:rPr>
              <a:t>       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 </a:t>
            </a:r>
          </a:p>
          <a:p>
            <a:pPr marL="411480" lvl="0" algn="ctr" fontAlgn="auto">
              <a:spcBef>
                <a:spcPts val="700"/>
              </a:spcBef>
              <a:spcAft>
                <a:spcPts val="0"/>
              </a:spcAft>
              <a:buClr>
                <a:srgbClr val="D6ECFF"/>
              </a:buClr>
              <a:buSzPct val="95000"/>
              <a:buNone/>
            </a:pPr>
            <a:r>
              <a:rPr lang="ru-RU" sz="1200" b="1" dirty="0" smtClean="0">
                <a:solidFill>
                  <a:srgbClr val="0000FF"/>
                </a:solidFill>
                <a:latin typeface="Corbel"/>
              </a:rPr>
              <a:t>	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Природа </a:t>
            </a:r>
            <a:r>
              <a:rPr lang="ru-RU" sz="1400" b="1" dirty="0">
                <a:solidFill>
                  <a:srgbClr val="0000FF"/>
                </a:solidFill>
                <a:latin typeface="Corbel"/>
              </a:rPr>
              <a:t>нашего края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богата грибами и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ягодами.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Если люди хотят </a:t>
            </a:r>
            <a:r>
              <a:rPr lang="ru-RU" sz="1400" b="1" dirty="0">
                <a:solidFill>
                  <a:srgbClr val="0000FF"/>
                </a:solidFill>
                <a:latin typeface="Corbel"/>
              </a:rPr>
              <a:t>быть здоровыми, то надо беречь и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охранять </a:t>
            </a:r>
            <a:r>
              <a:rPr lang="ru-RU" sz="1400" b="1" dirty="0">
                <a:solidFill>
                  <a:srgbClr val="0000FF"/>
                </a:solidFill>
                <a:latin typeface="Corbel"/>
              </a:rPr>
              <a:t>тундру с её богатыми </a:t>
            </a:r>
            <a:r>
              <a:rPr lang="ru-RU" sz="1400" b="1" dirty="0" smtClean="0">
                <a:solidFill>
                  <a:srgbClr val="0000FF"/>
                </a:solidFill>
                <a:latin typeface="Corbel"/>
              </a:rPr>
              <a:t>дарами</a:t>
            </a:r>
            <a:r>
              <a:rPr lang="ru-RU" sz="1300" b="1" dirty="0" smtClean="0">
                <a:solidFill>
                  <a:srgbClr val="0000FF"/>
                </a:solidFill>
                <a:latin typeface="Corbel"/>
              </a:rPr>
              <a:t>.</a:t>
            </a:r>
            <a:endParaRPr lang="ru-RU" sz="1300" b="1" dirty="0">
              <a:solidFill>
                <a:srgbClr val="0000FF"/>
              </a:solidFill>
              <a:latin typeface="Corbel"/>
            </a:endParaRPr>
          </a:p>
          <a:p>
            <a:endParaRPr lang="ru-RU" sz="12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071546"/>
            <a:ext cx="2645308" cy="1857388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1521178" cy="1143256"/>
          </a:xfrm>
          <a:prstGeom prst="ellipse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143512"/>
            <a:ext cx="1595803" cy="1196852"/>
          </a:xfrm>
          <a:prstGeom prst="ellipse">
            <a:avLst/>
          </a:prstGeom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4600086" y="350075"/>
            <a:ext cx="3885828" cy="576064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М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амонт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3309937" cy="248761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857752" y="4254507"/>
            <a:ext cx="37862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На Ямале есть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останки 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мамонта, сохранившегося благодаря  вечной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мерзлоте. У 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них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большие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, огромные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  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бивни, длинная шерсть. На берегу реки Обь есть памятник этим животным.</a:t>
            </a:r>
          </a:p>
        </p:txBody>
      </p:sp>
      <p:pic>
        <p:nvPicPr>
          <p:cNvPr id="11266" name="Picture 2" descr="C:\Users\Воспитатель\Desktop\PB1016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929066"/>
            <a:ext cx="2381508" cy="2128166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55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7544" y="332656"/>
            <a:ext cx="4032448" cy="864096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Н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арод - певец, 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               </a:t>
            </a:r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н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арод 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- творец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37786" y="1156025"/>
            <a:ext cx="4362205" cy="948668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Народные праздники - это дни большой радости.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нашем округе проходят любимые </a:t>
            </a:r>
            <a:r>
              <a:rPr lang="ru-RU" sz="1400" b="1" dirty="0" smtClean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праздники </a:t>
            </a:r>
            <a:r>
              <a:rPr lang="ru-RU" sz="1400" b="1" dirty="0">
                <a:solidFill>
                  <a:srgbClr val="002060"/>
                </a:solidFill>
                <a:ea typeface="Times New Roman"/>
                <a:cs typeface="Consolas" panose="020B0609020204030204" pitchFamily="49" charset="0"/>
              </a:rPr>
              <a:t>«Вороний день», «День оленевода», «День рыбака»,  День города и другие.</a:t>
            </a:r>
          </a:p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4229647" y="358782"/>
            <a:ext cx="4248472" cy="648072"/>
          </a:xfrm>
        </p:spPr>
        <p:txBody>
          <a:bodyPr anchor="t"/>
          <a:lstStyle/>
          <a:p>
            <a:pPr algn="ctr"/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О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бычаи,</a:t>
            </a:r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о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бряды,традиции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196752"/>
            <a:ext cx="374612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ea typeface="Times New Roman"/>
                <a:cs typeface="Times New Roman"/>
              </a:rPr>
              <a:t>На Ямале живут </a:t>
            </a:r>
            <a:r>
              <a:rPr lang="ru-RU" sz="15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народы </a:t>
            </a:r>
            <a:r>
              <a:rPr lang="ru-RU" sz="1500" b="1" dirty="0">
                <a:solidFill>
                  <a:srgbClr val="002060"/>
                </a:solidFill>
                <a:ea typeface="Times New Roman"/>
                <a:cs typeface="Times New Roman"/>
              </a:rPr>
              <a:t>– ханты, ненцы, </a:t>
            </a:r>
            <a:r>
              <a:rPr lang="ru-RU" sz="15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селькупы. Они знают свой </a:t>
            </a:r>
            <a:r>
              <a:rPr lang="ru-RU" sz="1500" b="1" dirty="0">
                <a:solidFill>
                  <a:srgbClr val="002060"/>
                </a:solidFill>
                <a:ea typeface="Times New Roman"/>
                <a:cs typeface="Times New Roman"/>
              </a:rPr>
              <a:t>язык, культуру, обычаи. </a:t>
            </a:r>
            <a:r>
              <a:rPr lang="ru-RU" sz="15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Первыми </a:t>
            </a:r>
            <a:r>
              <a:rPr lang="ru-RU" sz="1500" b="1" dirty="0">
                <a:solidFill>
                  <a:srgbClr val="002060"/>
                </a:solidFill>
                <a:ea typeface="Times New Roman"/>
                <a:cs typeface="Times New Roman"/>
              </a:rPr>
              <a:t>гостя встречают дети, чтобы узнать, кто и откуда приехал. Хозяева чума усаживают  гостей  у огня, любят угощать, </a:t>
            </a:r>
            <a:r>
              <a:rPr lang="ru-RU" sz="15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разговаривать </a:t>
            </a:r>
            <a:r>
              <a:rPr lang="ru-RU" sz="1500" b="1" dirty="0">
                <a:solidFill>
                  <a:srgbClr val="002060"/>
                </a:solidFill>
                <a:ea typeface="Times New Roman"/>
                <a:cs typeface="Times New Roman"/>
              </a:rPr>
              <a:t>с гостями.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3" y="2154666"/>
            <a:ext cx="2138998" cy="1443821"/>
          </a:xfrm>
          <a:prstGeom prst="rect">
            <a:avLst/>
          </a:prstGeom>
          <a:ln w="2857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51" y="4916830"/>
            <a:ext cx="2088232" cy="1392154"/>
          </a:xfrm>
          <a:prstGeom prst="rect">
            <a:avLst/>
          </a:prstGeom>
          <a:ln w="285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16" y="3284984"/>
            <a:ext cx="4032000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Воспитатель\Desktop\P10009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86190"/>
            <a:ext cx="1580828" cy="1530715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Воспитатель\Desktop\Новая папка\PB0916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51" y="2442699"/>
            <a:ext cx="1624736" cy="2355018"/>
          </a:xfrm>
          <a:prstGeom prst="rect">
            <a:avLst/>
          </a:prstGeom>
          <a:ln w="28575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37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429" y="269357"/>
            <a:ext cx="4114801" cy="864096"/>
          </a:xfrm>
        </p:spPr>
        <p:txBody>
          <a:bodyPr anchor="t"/>
          <a:lstStyle/>
          <a:p>
            <a:pPr algn="ctr"/>
            <a:r>
              <a:rPr lang="ru-RU" spc="-100" dirty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П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олярная ночь. 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            </a:t>
            </a:r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П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олярный </a:t>
            </a:r>
            <a:r>
              <a:rPr lang="ru-RU" spc="-100" dirty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день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80EC36-0B6B-46EB-B9DE-38874F789C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1E22C-E204-4C00-A2FA-ADC44898CA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147944"/>
            <a:ext cx="2880756" cy="2160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5724633"/>
            <a:ext cx="4032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Полярная ночь бывает только зимой. 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П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</a:rPr>
              <a:t>олярный </a:t>
            </a:r>
            <a:r>
              <a:rPr lang="ru-RU" sz="1600" b="1" dirty="0">
                <a:solidFill>
                  <a:srgbClr val="0000FF"/>
                </a:solidFill>
                <a:ea typeface="Times New Roman"/>
              </a:rPr>
              <a:t>день 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</a:rPr>
              <a:t>только летом.</a:t>
            </a:r>
            <a:endParaRPr lang="ru-RU" sz="1600" b="1" dirty="0">
              <a:solidFill>
                <a:srgbClr val="0000FF"/>
              </a:solidFill>
              <a:ea typeface="Times New Roman"/>
              <a:cs typeface="Times New Roman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4572000" y="332656"/>
            <a:ext cx="3960440" cy="792088"/>
          </a:xfrm>
        </p:spPr>
        <p:txBody>
          <a:bodyPr anchor="t"/>
          <a:lstStyle/>
          <a:p>
            <a:pPr algn="ctr"/>
            <a:r>
              <a:rPr lang="ru-RU" spc="-100" dirty="0" smtClean="0">
                <a:solidFill>
                  <a:srgbClr val="FF0000"/>
                </a:solidFill>
                <a:latin typeface="Consolas"/>
                <a:ea typeface="+mj-ea"/>
                <a:cs typeface="+mj-cs"/>
              </a:rPr>
              <a:t>Р</a:t>
            </a:r>
            <a:r>
              <a:rPr lang="ru-RU" spc="-100" dirty="0" smtClean="0">
                <a:solidFill>
                  <a:srgbClr val="002060"/>
                </a:solidFill>
                <a:latin typeface="Consolas"/>
                <a:ea typeface="+mj-ea"/>
                <a:cs typeface="+mj-cs"/>
              </a:rPr>
              <a:t>еки Ямала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57064"/>
            <a:ext cx="3068739" cy="2304000"/>
          </a:xfrm>
          <a:prstGeom prst="rect">
            <a:avLst/>
          </a:prstGeom>
          <a:ln w="28575" cap="sq">
            <a:solidFill>
              <a:srgbClr val="00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788024" y="4835666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Главная река на Ямале – красавица </a:t>
            </a: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Обь. В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Обь впадают большие реки и маленькие речушки.</a:t>
            </a:r>
          </a:p>
          <a:p>
            <a:pPr indent="228600" algn="just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На Севере насчитывается 50 тысяч рек, речек и ручьев и 300 тысяч озер – это по одному на каждого жителя.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3016"/>
            <a:ext cx="2767899" cy="2124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175402"/>
            <a:ext cx="2635340" cy="1660264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36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стория  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тория  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3181</TotalTime>
  <Words>1090</Words>
  <Application>Microsoft Office PowerPoint</Application>
  <PresentationFormat>Экран (4:3)</PresentationFormat>
  <Paragraphs>131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История  4</vt:lpstr>
      <vt:lpstr>1_История  4</vt:lpstr>
      <vt:lpstr>«ЯМАЛ-ВЧЕРА, Ямал–сегодня, Ямал-завтра…»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Я люблю  свою Родину!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днс</cp:lastModifiedBy>
  <cp:revision>269</cp:revision>
  <dcterms:created xsi:type="dcterms:W3CDTF">2012-04-08T04:27:05Z</dcterms:created>
  <dcterms:modified xsi:type="dcterms:W3CDTF">2015-12-02T05:07:10Z</dcterms:modified>
</cp:coreProperties>
</file>